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8" r:id="rId2"/>
    <p:sldId id="280" r:id="rId3"/>
    <p:sldId id="281" r:id="rId4"/>
    <p:sldId id="270" r:id="rId5"/>
    <p:sldId id="271" r:id="rId6"/>
    <p:sldId id="262" r:id="rId7"/>
    <p:sldId id="273" r:id="rId8"/>
    <p:sldId id="264" r:id="rId9"/>
    <p:sldId id="257" r:id="rId10"/>
    <p:sldId id="282" r:id="rId11"/>
    <p:sldId id="279" r:id="rId12"/>
    <p:sldId id="27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33" d="100"/>
          <a:sy n="33" d="100"/>
        </p:scale>
        <p:origin x="3149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jp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5.png"/><Relationship Id="rId3" Type="http://schemas.openxmlformats.org/officeDocument/2006/relationships/image" Target="../media/image49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73.jpg"/><Relationship Id="rId5" Type="http://schemas.openxmlformats.org/officeDocument/2006/relationships/image" Target="../media/image68.png"/><Relationship Id="rId15" Type="http://schemas.openxmlformats.org/officeDocument/2006/relationships/image" Target="../media/image76.jpg"/><Relationship Id="rId10" Type="http://schemas.openxmlformats.org/officeDocument/2006/relationships/image" Target="../media/image72.jpg"/><Relationship Id="rId4" Type="http://schemas.openxmlformats.org/officeDocument/2006/relationships/image" Target="../media/image50.jpg"/><Relationship Id="rId9" Type="http://schemas.openxmlformats.org/officeDocument/2006/relationships/image" Target="../media/image71.jpg"/><Relationship Id="rId1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microsoft.com/office/2007/relationships/hdphoto" Target="../media/hdphoto15.wdp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4.wdp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jpe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6.wdp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2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microsoft.com/office/2007/relationships/hdphoto" Target="../media/hdphoto1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.jpe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2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D5AFE215-B50E-4BAC-9312-761FF3B91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6777" y="384802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9ACF9637-5682-2C37-1271-8C3E6E8A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72" y="2590488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39FFACBF-613B-BB3E-60A2-FAFC42A14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-874847" y="1332785"/>
            <a:ext cx="1548401" cy="1238563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088E79B5-B8E1-2999-5B95-8E33B2C7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509800" y="4488530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2" name="図 1" descr="背景パターン&#10;&#10;自動的に生成された説明">
            <a:extLst>
              <a:ext uri="{FF2B5EF4-FFF2-40B4-BE49-F238E27FC236}">
                <a16:creationId xmlns:a16="http://schemas.microsoft.com/office/drawing/2014/main" id="{CB2A08E2-F265-A7FC-CD7F-890EFF4F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2074136" y="4255408"/>
            <a:ext cx="529915" cy="423878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655530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1686711" y="5022054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組み合わせて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マップを再現</a:t>
            </a:r>
            <a:r>
              <a:rPr kumimoji="1" lang="en-US" altLang="ja-JP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39" y="3885041"/>
            <a:ext cx="877914" cy="993149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88" y="3029157"/>
            <a:ext cx="1056823" cy="110010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37" y="2050852"/>
            <a:ext cx="1181495" cy="1181495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60963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312159" y="209045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044282" y="29689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1724847" y="37934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2357645" y="2537634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130327" y="337922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1749284" y="42522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76120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65100">
                    <a:schemeClr val="tx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アドリブ、棒読み、大根演技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だらけの大変な撮影の裏話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655529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図 9" descr="壁に掛けられた絵&#10;&#10;中程度の精度で自動的に生成された説明">
            <a:extLst>
              <a:ext uri="{FF2B5EF4-FFF2-40B4-BE49-F238E27FC236}">
                <a16:creationId xmlns:a16="http://schemas.microsoft.com/office/drawing/2014/main" id="{67EE23F3-09AD-0E9D-7F9F-AC3F81E8C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63" y="1018531"/>
            <a:ext cx="1147695" cy="1234081"/>
          </a:xfrm>
          <a:prstGeom prst="rect">
            <a:avLst/>
          </a:prstGeom>
          <a:effectLst>
            <a:glow rad="101600">
              <a:srgbClr val="FFFF00">
                <a:alpha val="50000"/>
              </a:srgbClr>
            </a:glo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DA1D5E-E98C-29CD-BD33-AA038F2971A6}"/>
              </a:ext>
            </a:extLst>
          </p:cNvPr>
          <p:cNvSpPr txBox="1"/>
          <p:nvPr/>
        </p:nvSpPr>
        <p:spPr>
          <a:xfrm>
            <a:off x="2268540" y="107701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rgbClr val="FB9705">
                      <a:alpha val="89804"/>
                    </a:srgb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ひよ子の容器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rgbClr val="FB9705">
                    <a:alpha val="89804"/>
                  </a:srgb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7" name="図 16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EDD98976-5494-10DF-6088-7BF5C6643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0818">
            <a:off x="-1063631" y="1193565"/>
            <a:ext cx="2702115" cy="1655045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5" name="図 4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D522224D-0C61-B378-FCB7-D4509394E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627">
            <a:off x="-873984" y="2123593"/>
            <a:ext cx="2481637" cy="1520002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6" name="図 5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70AA4005-AF4E-8C7F-3526-A3DA775A2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5060">
            <a:off x="-701728" y="2796980"/>
            <a:ext cx="2300402" cy="1408996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pic>
        <p:nvPicPr>
          <p:cNvPr id="8" name="図 7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BCA05756-D068-B31D-4361-EBA5731D05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7144">
            <a:off x="-1127396" y="3595371"/>
            <a:ext cx="2355147" cy="1442527"/>
          </a:xfrm>
          <a:prstGeom prst="rect">
            <a:avLst/>
          </a:prstGeom>
          <a:effectLst>
            <a:glow rad="127000">
              <a:schemeClr val="bg1">
                <a:alpha val="80000"/>
              </a:schemeClr>
            </a:glow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DDDC92C-4BDA-D818-B6CA-C8DD618F6EA2}"/>
              </a:ext>
            </a:extLst>
          </p:cNvPr>
          <p:cNvSpPr txBox="1"/>
          <p:nvPr/>
        </p:nvSpPr>
        <p:spPr>
          <a:xfrm>
            <a:off x="2380764" y="154041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この動画を撮るきっかけ</a:t>
            </a:r>
            <a:r>
              <a:rPr kumimoji="1" lang="en-US" altLang="ja-JP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17F05D7-1DBA-3926-8CB9-AC283560DD7E}"/>
              </a:ext>
            </a:extLst>
          </p:cNvPr>
          <p:cNvSpPr txBox="1"/>
          <p:nvPr/>
        </p:nvSpPr>
        <p:spPr>
          <a:xfrm rot="21081193">
            <a:off x="5260160" y="133765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1" name="図 20" descr="動物, 座る, 記号, 閉じる が含まれている画像&#10;&#10;自動的に生成された説明">
            <a:extLst>
              <a:ext uri="{FF2B5EF4-FFF2-40B4-BE49-F238E27FC236}">
                <a16:creationId xmlns:a16="http://schemas.microsoft.com/office/drawing/2014/main" id="{01E353C5-7EB4-5DE5-2CA2-02E81A287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1" y="2805830"/>
            <a:ext cx="993284" cy="938885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4" name="図 23" descr="ケーキ, グリーン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7D86A66C-CEA5-2644-1607-A799338923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8" y="2243254"/>
            <a:ext cx="942003" cy="107609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9529AF3-0438-DE03-C5D1-011D67EFE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113">
            <a:off x="5488602" y="1750990"/>
            <a:ext cx="823065" cy="872666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28" name="図 27" descr="文字の書かれた紙&#10;&#10;自動的に生成された説明">
            <a:extLst>
              <a:ext uri="{FF2B5EF4-FFF2-40B4-BE49-F238E27FC236}">
                <a16:creationId xmlns:a16="http://schemas.microsoft.com/office/drawing/2014/main" id="{0763DEEC-707A-A9A1-3E75-12A8420609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52" y="2905069"/>
            <a:ext cx="960959" cy="979972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0" name="図 29" descr="記号, レンガ, 食品 が含まれている画像&#10;&#10;自動的に生成された説明">
            <a:extLst>
              <a:ext uri="{FF2B5EF4-FFF2-40B4-BE49-F238E27FC236}">
                <a16:creationId xmlns:a16="http://schemas.microsoft.com/office/drawing/2014/main" id="{6E3BAE84-1167-3B41-146F-02C656D8E0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83" y="3380955"/>
            <a:ext cx="1028201" cy="1000660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2" name="図 31" descr="座る, モニター, 写真 が含まれている画像&#10;&#10;自動的に生成された説明">
            <a:extLst>
              <a:ext uri="{FF2B5EF4-FFF2-40B4-BE49-F238E27FC236}">
                <a16:creationId xmlns:a16="http://schemas.microsoft.com/office/drawing/2014/main" id="{3AF6975C-9FF8-BC9B-A763-FCFEE38666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57" y="3913971"/>
            <a:ext cx="992787" cy="1029299"/>
          </a:xfrm>
          <a:prstGeom prst="rect">
            <a:avLst/>
          </a:prstGeom>
          <a:effectLst>
            <a:glow rad="127000">
              <a:schemeClr val="bg1">
                <a:alpha val="70000"/>
              </a:schemeClr>
            </a:glow>
          </a:effectLst>
        </p:spPr>
      </p:pic>
      <p:pic>
        <p:nvPicPr>
          <p:cNvPr id="31" name="図 30" descr="暗い室内にいる男性&#10;&#10;自動的に生成された説明">
            <a:extLst>
              <a:ext uri="{FF2B5EF4-FFF2-40B4-BE49-F238E27FC236}">
                <a16:creationId xmlns:a16="http://schemas.microsoft.com/office/drawing/2014/main" id="{B304CED9-0DCA-86B9-3477-EB4B458DEC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18" y="7933568"/>
            <a:ext cx="2014450" cy="1985331"/>
          </a:xfrm>
          <a:prstGeom prst="rect">
            <a:avLst/>
          </a:prstGeom>
        </p:spPr>
      </p:pic>
      <p:pic>
        <p:nvPicPr>
          <p:cNvPr id="34" name="図 33" descr="人, 男, 持つ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2D9749A8-BB90-B282-E828-1A1888361F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25" y="8542086"/>
            <a:ext cx="1267343" cy="1984862"/>
          </a:xfrm>
          <a:prstGeom prst="rect">
            <a:avLst/>
          </a:prstGeom>
        </p:spPr>
      </p:pic>
      <p:pic>
        <p:nvPicPr>
          <p:cNvPr id="36" name="図 35" descr="人, 屋内, 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09C335D-7BBE-E0BF-C0AD-D4B42E7540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5" y="8086609"/>
            <a:ext cx="2547312" cy="143510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33F01A-D9E4-60EF-F595-26E9CFE7990E}"/>
              </a:ext>
            </a:extLst>
          </p:cNvPr>
          <p:cNvSpPr txBox="1"/>
          <p:nvPr/>
        </p:nvSpPr>
        <p:spPr>
          <a:xfrm>
            <a:off x="-25712" y="9433930"/>
            <a:ext cx="70936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5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しかし、最終的に面白いムービーの制作に</a:t>
            </a:r>
            <a:r>
              <a:rPr kumimoji="1" lang="ja-JP" altLang="en-US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成功</a:t>
            </a:r>
            <a:r>
              <a:rPr kumimoji="1" lang="en-US" altLang="ja-JP" sz="245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45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6D4841-47DA-8D8D-081A-7548FF7F8EC6}"/>
              </a:ext>
            </a:extLst>
          </p:cNvPr>
          <p:cNvSpPr txBox="1"/>
          <p:nvPr/>
        </p:nvSpPr>
        <p:spPr>
          <a:xfrm>
            <a:off x="12648" y="7075095"/>
            <a:ext cx="6442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撮影中に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名札が映ってしまったり</a:t>
            </a:r>
            <a:endParaRPr kumimoji="1" lang="en-US" altLang="ja-JP" sz="2400" dirty="0">
              <a:solidFill>
                <a:srgbClr val="FF0000"/>
              </a:solidFill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</a:t>
            </a:r>
            <a:r>
              <a:rPr kumimoji="1" lang="ja-JP" altLang="en-US" sz="3200" dirty="0">
                <a:solidFill>
                  <a:srgbClr val="FF0000"/>
                </a:solidFill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セリフが飛んだり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トラブル続出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118BCC6-48F0-8DA4-7688-0A8F10C37245}"/>
              </a:ext>
            </a:extLst>
          </p:cNvPr>
          <p:cNvSpPr txBox="1"/>
          <p:nvPr/>
        </p:nvSpPr>
        <p:spPr>
          <a:xfrm>
            <a:off x="3087124" y="8259700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(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何て言うんだっけ</a:t>
            </a:r>
            <a:r>
              <a:rPr kumimoji="1" lang="en-US" altLang="ja-JP" sz="2000" dirty="0">
                <a:solidFill>
                  <a:schemeClr val="bg1"/>
                </a:solidFill>
                <a:effectLst>
                  <a:glow rad="165100">
                    <a:schemeClr val="accent5">
                      <a:alpha val="8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…)</a:t>
            </a:r>
            <a:endParaRPr kumimoji="1" lang="ja-JP" altLang="en-US" sz="1600" dirty="0">
              <a:solidFill>
                <a:schemeClr val="bg1"/>
              </a:solidFill>
              <a:effectLst>
                <a:glow rad="165100">
                  <a:schemeClr val="accent5">
                    <a:alpha val="8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32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7301DD29-5DB5-F7C5-D713-EECD5DD7CF6B}"/>
              </a:ext>
            </a:extLst>
          </p:cNvPr>
          <p:cNvSpPr/>
          <p:nvPr/>
        </p:nvSpPr>
        <p:spPr>
          <a:xfrm>
            <a:off x="1869204" y="4846318"/>
            <a:ext cx="5551106" cy="5120636"/>
          </a:xfrm>
          <a:custGeom>
            <a:avLst/>
            <a:gdLst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1711362 w 5551106"/>
              <a:gd name="connsiteY21" fmla="*/ 2557016 h 5120636"/>
              <a:gd name="connsiteX22" fmla="*/ 1711402 w 5551106"/>
              <a:gd name="connsiteY22" fmla="*/ 255693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1711362 w 5551106"/>
              <a:gd name="connsiteY22" fmla="*/ 255701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27" fmla="*/ 2134579 w 5551106"/>
              <a:gd name="connsiteY27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426833 w 5551106"/>
              <a:gd name="connsiteY22" fmla="*/ 2556936 h 5120636"/>
              <a:gd name="connsiteX23" fmla="*/ 0 w 5551106"/>
              <a:gd name="connsiteY23" fmla="*/ 1703270 h 5120636"/>
              <a:gd name="connsiteX24" fmla="*/ 426833 w 5551106"/>
              <a:gd name="connsiteY24" fmla="*/ 849603 h 5120636"/>
              <a:gd name="connsiteX25" fmla="*/ 1709778 w 5551106"/>
              <a:gd name="connsiteY25" fmla="*/ 849603 h 5120636"/>
              <a:gd name="connsiteX26" fmla="*/ 2134579 w 5551106"/>
              <a:gd name="connsiteY26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2139828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426833 w 5551106"/>
              <a:gd name="connsiteY21" fmla="*/ 2556936 h 5120636"/>
              <a:gd name="connsiteX22" fmla="*/ 0 w 5551106"/>
              <a:gd name="connsiteY22" fmla="*/ 1703270 h 5120636"/>
              <a:gd name="connsiteX23" fmla="*/ 426833 w 5551106"/>
              <a:gd name="connsiteY23" fmla="*/ 849603 h 5120636"/>
              <a:gd name="connsiteX24" fmla="*/ 1709778 w 5551106"/>
              <a:gd name="connsiteY24" fmla="*/ 849603 h 5120636"/>
              <a:gd name="connsiteX25" fmla="*/ 2134579 w 5551106"/>
              <a:gd name="connsiteY25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2139828 w 5551106"/>
              <a:gd name="connsiteY2" fmla="*/ 3411808 h 5120636"/>
              <a:gd name="connsiteX3" fmla="*/ 2134579 w 5551106"/>
              <a:gd name="connsiteY3" fmla="*/ 0 h 5120636"/>
              <a:gd name="connsiteX4" fmla="*/ 3421303 w 5551106"/>
              <a:gd name="connsiteY4" fmla="*/ 0 h 5120636"/>
              <a:gd name="connsiteX5" fmla="*/ 3848136 w 5551106"/>
              <a:gd name="connsiteY5" fmla="*/ 853667 h 5120636"/>
              <a:gd name="connsiteX6" fmla="*/ 3844286 w 5551106"/>
              <a:gd name="connsiteY6" fmla="*/ 861367 h 5120636"/>
              <a:gd name="connsiteX7" fmla="*/ 5124121 w 5551106"/>
              <a:gd name="connsiteY7" fmla="*/ 861367 h 5120636"/>
              <a:gd name="connsiteX8" fmla="*/ 5550954 w 5551106"/>
              <a:gd name="connsiteY8" fmla="*/ 1715034 h 5120636"/>
              <a:gd name="connsiteX9" fmla="*/ 5125005 w 5551106"/>
              <a:gd name="connsiteY9" fmla="*/ 2566932 h 5120636"/>
              <a:gd name="connsiteX10" fmla="*/ 5551106 w 5551106"/>
              <a:gd name="connsiteY10" fmla="*/ 3419134 h 5120636"/>
              <a:gd name="connsiteX11" fmla="*/ 5124273 w 5551106"/>
              <a:gd name="connsiteY11" fmla="*/ 4272800 h 5120636"/>
              <a:gd name="connsiteX12" fmla="*/ 3842833 w 5551106"/>
              <a:gd name="connsiteY12" fmla="*/ 4272800 h 5120636"/>
              <a:gd name="connsiteX13" fmla="*/ 3418915 w 5551106"/>
              <a:gd name="connsiteY13" fmla="*/ 5120636 h 5120636"/>
              <a:gd name="connsiteX14" fmla="*/ 2132191 w 5551106"/>
              <a:gd name="connsiteY14" fmla="*/ 5120636 h 5120636"/>
              <a:gd name="connsiteX15" fmla="*/ 1705358 w 5551106"/>
              <a:gd name="connsiteY15" fmla="*/ 4266970 h 5120636"/>
              <a:gd name="connsiteX16" fmla="*/ 1706668 w 5551106"/>
              <a:gd name="connsiteY16" fmla="*/ 4264349 h 5120636"/>
              <a:gd name="connsiteX17" fmla="*/ 426833 w 5551106"/>
              <a:gd name="connsiteY17" fmla="*/ 4264349 h 5120636"/>
              <a:gd name="connsiteX18" fmla="*/ 0 w 5551106"/>
              <a:gd name="connsiteY18" fmla="*/ 3410683 h 5120636"/>
              <a:gd name="connsiteX19" fmla="*/ 426833 w 5551106"/>
              <a:gd name="connsiteY19" fmla="*/ 2557016 h 5120636"/>
              <a:gd name="connsiteX20" fmla="*/ 426833 w 5551106"/>
              <a:gd name="connsiteY20" fmla="*/ 2556936 h 5120636"/>
              <a:gd name="connsiteX21" fmla="*/ 0 w 5551106"/>
              <a:gd name="connsiteY21" fmla="*/ 1703270 h 5120636"/>
              <a:gd name="connsiteX22" fmla="*/ 426833 w 5551106"/>
              <a:gd name="connsiteY22" fmla="*/ 849603 h 5120636"/>
              <a:gd name="connsiteX23" fmla="*/ 1709778 w 5551106"/>
              <a:gd name="connsiteY23" fmla="*/ 849603 h 5120636"/>
              <a:gd name="connsiteX24" fmla="*/ 2134579 w 5551106"/>
              <a:gd name="connsiteY24" fmla="*/ 0 h 5120636"/>
              <a:gd name="connsiteX0" fmla="*/ 2134579 w 5551106"/>
              <a:gd name="connsiteY0" fmla="*/ 0 h 5120636"/>
              <a:gd name="connsiteX1" fmla="*/ 3421303 w 5551106"/>
              <a:gd name="connsiteY1" fmla="*/ 0 h 5120636"/>
              <a:gd name="connsiteX2" fmla="*/ 3848136 w 5551106"/>
              <a:gd name="connsiteY2" fmla="*/ 853667 h 5120636"/>
              <a:gd name="connsiteX3" fmla="*/ 3844286 w 5551106"/>
              <a:gd name="connsiteY3" fmla="*/ 861367 h 5120636"/>
              <a:gd name="connsiteX4" fmla="*/ 5124121 w 5551106"/>
              <a:gd name="connsiteY4" fmla="*/ 861367 h 5120636"/>
              <a:gd name="connsiteX5" fmla="*/ 5550954 w 5551106"/>
              <a:gd name="connsiteY5" fmla="*/ 1715034 h 5120636"/>
              <a:gd name="connsiteX6" fmla="*/ 5125005 w 5551106"/>
              <a:gd name="connsiteY6" fmla="*/ 2566932 h 5120636"/>
              <a:gd name="connsiteX7" fmla="*/ 5551106 w 5551106"/>
              <a:gd name="connsiteY7" fmla="*/ 3419134 h 5120636"/>
              <a:gd name="connsiteX8" fmla="*/ 5124273 w 5551106"/>
              <a:gd name="connsiteY8" fmla="*/ 4272800 h 5120636"/>
              <a:gd name="connsiteX9" fmla="*/ 3842833 w 5551106"/>
              <a:gd name="connsiteY9" fmla="*/ 4272800 h 5120636"/>
              <a:gd name="connsiteX10" fmla="*/ 3418915 w 5551106"/>
              <a:gd name="connsiteY10" fmla="*/ 5120636 h 5120636"/>
              <a:gd name="connsiteX11" fmla="*/ 2132191 w 5551106"/>
              <a:gd name="connsiteY11" fmla="*/ 5120636 h 5120636"/>
              <a:gd name="connsiteX12" fmla="*/ 1705358 w 5551106"/>
              <a:gd name="connsiteY12" fmla="*/ 4266970 h 5120636"/>
              <a:gd name="connsiteX13" fmla="*/ 1706668 w 5551106"/>
              <a:gd name="connsiteY13" fmla="*/ 4264349 h 5120636"/>
              <a:gd name="connsiteX14" fmla="*/ 426833 w 5551106"/>
              <a:gd name="connsiteY14" fmla="*/ 4264349 h 5120636"/>
              <a:gd name="connsiteX15" fmla="*/ 0 w 5551106"/>
              <a:gd name="connsiteY15" fmla="*/ 3410683 h 5120636"/>
              <a:gd name="connsiteX16" fmla="*/ 426833 w 5551106"/>
              <a:gd name="connsiteY16" fmla="*/ 2557016 h 5120636"/>
              <a:gd name="connsiteX17" fmla="*/ 426833 w 5551106"/>
              <a:gd name="connsiteY17" fmla="*/ 2556936 h 5120636"/>
              <a:gd name="connsiteX18" fmla="*/ 0 w 5551106"/>
              <a:gd name="connsiteY18" fmla="*/ 1703270 h 5120636"/>
              <a:gd name="connsiteX19" fmla="*/ 426833 w 5551106"/>
              <a:gd name="connsiteY19" fmla="*/ 849603 h 5120636"/>
              <a:gd name="connsiteX20" fmla="*/ 1709778 w 5551106"/>
              <a:gd name="connsiteY20" fmla="*/ 849603 h 5120636"/>
              <a:gd name="connsiteX21" fmla="*/ 2134579 w 5551106"/>
              <a:gd name="connsiteY21" fmla="*/ 0 h 512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106" h="5120636">
                <a:moveTo>
                  <a:pt x="2134579" y="0"/>
                </a:moveTo>
                <a:lnTo>
                  <a:pt x="3421303" y="0"/>
                </a:lnTo>
                <a:lnTo>
                  <a:pt x="3848136" y="853667"/>
                </a:lnTo>
                <a:lnTo>
                  <a:pt x="3844286" y="861367"/>
                </a:lnTo>
                <a:lnTo>
                  <a:pt x="5124121" y="861367"/>
                </a:lnTo>
                <a:lnTo>
                  <a:pt x="5550954" y="1715034"/>
                </a:lnTo>
                <a:lnTo>
                  <a:pt x="5125005" y="2566932"/>
                </a:lnTo>
                <a:lnTo>
                  <a:pt x="5551106" y="3419134"/>
                </a:lnTo>
                <a:lnTo>
                  <a:pt x="5124273" y="4272800"/>
                </a:lnTo>
                <a:lnTo>
                  <a:pt x="3842833" y="4272800"/>
                </a:lnTo>
                <a:lnTo>
                  <a:pt x="3418915" y="5120636"/>
                </a:lnTo>
                <a:lnTo>
                  <a:pt x="2132191" y="5120636"/>
                </a:lnTo>
                <a:lnTo>
                  <a:pt x="1705358" y="4266970"/>
                </a:lnTo>
                <a:lnTo>
                  <a:pt x="1706668" y="4264349"/>
                </a:lnTo>
                <a:lnTo>
                  <a:pt x="426833" y="4264349"/>
                </a:lnTo>
                <a:lnTo>
                  <a:pt x="0" y="3410683"/>
                </a:lnTo>
                <a:lnTo>
                  <a:pt x="426833" y="2557016"/>
                </a:lnTo>
                <a:lnTo>
                  <a:pt x="426833" y="2556936"/>
                </a:lnTo>
                <a:lnTo>
                  <a:pt x="0" y="1703270"/>
                </a:lnTo>
                <a:lnTo>
                  <a:pt x="426833" y="849603"/>
                </a:lnTo>
                <a:lnTo>
                  <a:pt x="1709778" y="849603"/>
                </a:lnTo>
                <a:lnTo>
                  <a:pt x="2134579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731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4013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464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755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1089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2151228" y="7607724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0308995-A345-F4B0-940D-1D989EA09C5F}"/>
              </a:ext>
            </a:extLst>
          </p:cNvPr>
          <p:cNvSpPr/>
          <p:nvPr/>
        </p:nvSpPr>
        <p:spPr>
          <a:xfrm>
            <a:off x="-277316" y="6268073"/>
            <a:ext cx="2170992" cy="3451950"/>
          </a:xfrm>
          <a:custGeom>
            <a:avLst/>
            <a:gdLst>
              <a:gd name="connsiteX0" fmla="*/ 431495 w 2170992"/>
              <a:gd name="connsiteY0" fmla="*/ 0 h 3451950"/>
              <a:gd name="connsiteX1" fmla="*/ 1739498 w 2170992"/>
              <a:gd name="connsiteY1" fmla="*/ 0 h 3451950"/>
              <a:gd name="connsiteX2" fmla="*/ 2170992 w 2170992"/>
              <a:gd name="connsiteY2" fmla="*/ 862988 h 3451950"/>
              <a:gd name="connsiteX3" fmla="*/ 1739498 w 2170992"/>
              <a:gd name="connsiteY3" fmla="*/ 1725975 h 3451950"/>
              <a:gd name="connsiteX4" fmla="*/ 1739497 w 2170992"/>
              <a:gd name="connsiteY4" fmla="*/ 1725975 h 3451950"/>
              <a:gd name="connsiteX5" fmla="*/ 2170991 w 2170992"/>
              <a:gd name="connsiteY5" fmla="*/ 2588963 h 3451950"/>
              <a:gd name="connsiteX6" fmla="*/ 1739497 w 2170992"/>
              <a:gd name="connsiteY6" fmla="*/ 3451950 h 3451950"/>
              <a:gd name="connsiteX7" fmla="*/ 431494 w 2170992"/>
              <a:gd name="connsiteY7" fmla="*/ 3451950 h 3451950"/>
              <a:gd name="connsiteX8" fmla="*/ 0 w 2170992"/>
              <a:gd name="connsiteY8" fmla="*/ 2588963 h 3451950"/>
              <a:gd name="connsiteX9" fmla="*/ 431494 w 2170992"/>
              <a:gd name="connsiteY9" fmla="*/ 1725975 h 3451950"/>
              <a:gd name="connsiteX10" fmla="*/ 431495 w 2170992"/>
              <a:gd name="connsiteY10" fmla="*/ 1725975 h 3451950"/>
              <a:gd name="connsiteX11" fmla="*/ 1 w 2170992"/>
              <a:gd name="connsiteY11" fmla="*/ 862988 h 345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992" h="3451950">
                <a:moveTo>
                  <a:pt x="431495" y="0"/>
                </a:moveTo>
                <a:lnTo>
                  <a:pt x="1739498" y="0"/>
                </a:lnTo>
                <a:lnTo>
                  <a:pt x="2170992" y="862988"/>
                </a:lnTo>
                <a:lnTo>
                  <a:pt x="1739498" y="1725975"/>
                </a:lnTo>
                <a:lnTo>
                  <a:pt x="1739497" y="1725975"/>
                </a:lnTo>
                <a:lnTo>
                  <a:pt x="2170991" y="2588963"/>
                </a:lnTo>
                <a:lnTo>
                  <a:pt x="1739497" y="3451950"/>
                </a:lnTo>
                <a:lnTo>
                  <a:pt x="431494" y="3451950"/>
                </a:lnTo>
                <a:lnTo>
                  <a:pt x="0" y="2588963"/>
                </a:lnTo>
                <a:lnTo>
                  <a:pt x="431494" y="1725975"/>
                </a:lnTo>
                <a:lnTo>
                  <a:pt x="431495" y="1725975"/>
                </a:lnTo>
                <a:lnTo>
                  <a:pt x="1" y="862988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239C13-7994-E16E-7ABA-02F198C6ABD3}"/>
              </a:ext>
            </a:extLst>
          </p:cNvPr>
          <p:cNvSpPr txBox="1"/>
          <p:nvPr/>
        </p:nvSpPr>
        <p:spPr>
          <a:xfrm>
            <a:off x="2196367" y="5430544"/>
            <a:ext cx="4724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進捗が早く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力を入れる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0A5914-9BAE-6426-16CF-4FA1A4E90567}"/>
              </a:ext>
            </a:extLst>
          </p:cNvPr>
          <p:cNvSpPr txBox="1"/>
          <p:nvPr/>
        </p:nvSpPr>
        <p:spPr>
          <a:xfrm>
            <a:off x="1874047" y="6324535"/>
            <a:ext cx="3873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装飾が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大きくなる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こともあり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も意識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21AC84-C14E-FED1-9BC5-B72F5CA447DF}"/>
              </a:ext>
            </a:extLst>
          </p:cNvPr>
          <p:cNvSpPr txBox="1"/>
          <p:nvPr/>
        </p:nvSpPr>
        <p:spPr>
          <a:xfrm>
            <a:off x="2945992" y="8973646"/>
            <a:ext cx="3650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耐久性抜群に！！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F0C3F42-327A-FB2C-5149-CDDBD25681E6}"/>
              </a:ext>
            </a:extLst>
          </p:cNvPr>
          <p:cNvSpPr txBox="1"/>
          <p:nvPr/>
        </p:nvSpPr>
        <p:spPr>
          <a:xfrm>
            <a:off x="5700691" y="627028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矢印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27E21E-413D-3B95-501E-C71455B31684}"/>
              </a:ext>
            </a:extLst>
          </p:cNvPr>
          <p:cNvSpPr txBox="1"/>
          <p:nvPr/>
        </p:nvSpPr>
        <p:spPr>
          <a:xfrm>
            <a:off x="5527742" y="664799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看板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D97BF05-70C6-D356-5E27-E09DE15F87B6}"/>
              </a:ext>
            </a:extLst>
          </p:cNvPr>
          <p:cNvSpPr txBox="1"/>
          <p:nvPr/>
        </p:nvSpPr>
        <p:spPr>
          <a:xfrm>
            <a:off x="4480645" y="6952036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クソデカ</a:t>
            </a:r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B877EE-9621-E091-B51A-0F3B5ED0979D}"/>
              </a:ext>
            </a:extLst>
          </p:cNvPr>
          <p:cNvSpPr txBox="1"/>
          <p:nvPr/>
        </p:nvSpPr>
        <p:spPr>
          <a:xfrm>
            <a:off x="4277239" y="7527386"/>
            <a:ext cx="250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段ボール！！</a:t>
            </a:r>
            <a:endParaRPr kumimoji="1" lang="en-US" altLang="ja-JP" sz="36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6F9BDD-988F-E8D6-2C41-C075F153C5A2}"/>
              </a:ext>
            </a:extLst>
          </p:cNvPr>
          <p:cNvSpPr txBox="1"/>
          <p:nvPr/>
        </p:nvSpPr>
        <p:spPr>
          <a:xfrm>
            <a:off x="2140773" y="8240133"/>
            <a:ext cx="48355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倒れにくく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rgbClr val="FF4F4F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土台にも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おもりの追加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BB678B8-4BCF-4798-5688-C49957AB66E8}"/>
              </a:ext>
            </a:extLst>
          </p:cNvPr>
          <p:cNvSpPr txBox="1"/>
          <p:nvPr/>
        </p:nvSpPr>
        <p:spPr>
          <a:xfrm>
            <a:off x="2287826" y="7367534"/>
            <a:ext cx="22391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耐久性向上には</a:t>
            </a:r>
            <a:endParaRPr lang="ja-JP" altLang="en-US" sz="22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DE64920-00BC-DEE9-9655-07E2D5BE2511}"/>
              </a:ext>
            </a:extLst>
          </p:cNvPr>
          <p:cNvSpPr txBox="1"/>
          <p:nvPr/>
        </p:nvSpPr>
        <p:spPr>
          <a:xfrm>
            <a:off x="3668370" y="9617223"/>
            <a:ext cx="3650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 dirty="0">
                <a:ln w="9525">
                  <a:solidFill>
                    <a:schemeClr val="tx1"/>
                  </a:solidFill>
                </a:ln>
                <a:solidFill>
                  <a:schemeClr val="bg1">
                    <a:alpha val="70000"/>
                  </a:schemeClr>
                </a:solidFill>
                <a:effectLst>
                  <a:glow rad="50800">
                    <a:schemeClr val="accent1">
                      <a:alpha val="7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リーダーに建築学科といわれるレベル</a:t>
            </a:r>
            <a:endParaRPr lang="ja-JP" altLang="en-US" sz="1400" dirty="0">
              <a:solidFill>
                <a:schemeClr val="tx1">
                  <a:alpha val="70000"/>
                </a:schemeClr>
              </a:solidFill>
              <a:effectLst>
                <a:glow rad="50800">
                  <a:schemeClr val="accent1">
                    <a:alpha val="7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384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5973">
            <a:off x="-111687" y="1829072"/>
            <a:ext cx="6845606" cy="576851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図 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C32F59F-9A40-C028-FD65-938178BDC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94" y="7355771"/>
            <a:ext cx="5440490" cy="25502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80194-5C23-DB0E-0CFB-84A3529C0D33}"/>
              </a:ext>
            </a:extLst>
          </p:cNvPr>
          <p:cNvSpPr txBox="1"/>
          <p:nvPr/>
        </p:nvSpPr>
        <p:spPr>
          <a:xfrm>
            <a:off x="12395" y="-72860"/>
            <a:ext cx="69557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これはペンギンの</a:t>
            </a:r>
            <a:endParaRPr kumimoji="1" lang="en-US" altLang="ja-JP" sz="6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どきどきファンタジア" panose="02000900000000000000" pitchFamily="50" charset="-128"/>
              <a:ea typeface="どきどきファンタジア" panose="02000900000000000000" pitchFamily="50" charset="-128"/>
            </a:endParaRPr>
          </a:p>
          <a:p>
            <a:pPr algn="ctr"/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生存記録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2818661-6EE2-0EFA-3AFE-B2524439FF75}"/>
              </a:ext>
            </a:extLst>
          </p:cNvPr>
          <p:cNvGrpSpPr/>
          <p:nvPr/>
        </p:nvGrpSpPr>
        <p:grpSpPr>
          <a:xfrm>
            <a:off x="293501" y="7933864"/>
            <a:ext cx="1414258" cy="1881333"/>
            <a:chOff x="49232" y="7942456"/>
            <a:chExt cx="1414258" cy="188133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2" name="図 11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FD53B76-6B84-A7D5-B871-51C8ACE7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2" y="7942456"/>
              <a:ext cx="942839" cy="1108250"/>
            </a:xfrm>
            <a:prstGeom prst="rect">
              <a:avLst/>
            </a:prstGeom>
          </p:spPr>
        </p:pic>
        <p:pic>
          <p:nvPicPr>
            <p:cNvPr id="13" name="図 12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F5A9EA0-544D-45FD-D0F5-DAAF67C4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51" y="8715539"/>
              <a:ext cx="942839" cy="11082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1EB4ACD-777C-8C66-6C2C-1E67013BDE4E}"/>
              </a:ext>
            </a:extLst>
          </p:cNvPr>
          <p:cNvGrpSpPr/>
          <p:nvPr/>
        </p:nvGrpSpPr>
        <p:grpSpPr>
          <a:xfrm>
            <a:off x="2196288" y="5612049"/>
            <a:ext cx="1885678" cy="1912203"/>
            <a:chOff x="2201813" y="5642404"/>
            <a:chExt cx="1885678" cy="191220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4" name="図 13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6F63BEB-CEEB-27E8-491D-C2D453D9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813" y="5642404"/>
              <a:ext cx="942839" cy="1108250"/>
            </a:xfrm>
            <a:prstGeom prst="rect">
              <a:avLst/>
            </a:prstGeom>
          </p:spPr>
        </p:pic>
        <p:pic>
          <p:nvPicPr>
            <p:cNvPr id="15" name="図 14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9226180-6FBC-B308-F7C3-6350CF3A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652" y="5696546"/>
              <a:ext cx="942839" cy="1108250"/>
            </a:xfrm>
            <a:prstGeom prst="rect">
              <a:avLst/>
            </a:prstGeom>
          </p:spPr>
        </p:pic>
        <p:pic>
          <p:nvPicPr>
            <p:cNvPr id="17" name="図 16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22D64E7-DD16-7ECC-F4EA-07D24D54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428" y="6446357"/>
              <a:ext cx="942839" cy="1108250"/>
            </a:xfrm>
            <a:prstGeom prst="rect">
              <a:avLst/>
            </a:prstGeom>
          </p:spPr>
        </p:pic>
      </p:grpSp>
      <p:pic>
        <p:nvPicPr>
          <p:cNvPr id="19" name="図 18" descr="雪, 紙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09DE305-986A-5063-49A5-116DCA9E0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3" y="1213421"/>
            <a:ext cx="942839" cy="110825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図 28" descr="プールの中にいる鳥の絵&#10;&#10;低い精度で自動的に生成された説明">
            <a:extLst>
              <a:ext uri="{FF2B5EF4-FFF2-40B4-BE49-F238E27FC236}">
                <a16:creationId xmlns:a16="http://schemas.microsoft.com/office/drawing/2014/main" id="{9A1FB28D-3638-0CA3-A258-CCB5747AA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1345" l="7079" r="96870">
                        <a14:foregroundMark x1="8005" y1="29758" x2="7079" y2="31558"/>
                        <a14:foregroundMark x1="22951" y1="91478" x2="22951" y2="91478"/>
                        <a14:foregroundMark x1="95231" y1="38216" x2="96870" y2="41145"/>
                        <a14:backgroundMark x1="34575" y1="33023" x2="34575" y2="33023"/>
                        <a14:backgroundMark x1="30626" y1="14780" x2="35022" y2="37150"/>
                        <a14:backgroundMark x1="21684" y1="25566" x2="21684" y2="25566"/>
                        <a14:backgroundMark x1="91431" y1="44208" x2="91431" y2="44208"/>
                        <a14:backgroundMark x1="95007" y1="43808" x2="92921" y2="41944"/>
                        <a14:backgroundMark x1="92921" y1="43009" x2="91058" y2="41944"/>
                        <a14:backgroundMark x1="95604" y1="43409" x2="92325" y2="43009"/>
                        <a14:backgroundMark x1="94784" y1="42344" x2="94784" y2="42344"/>
                        <a14:backgroundMark x1="66692" y1="43409" x2="64829" y2="46338"/>
                        <a14:backgroundMark x1="95619" y1="42901" x2="96870" y2="43409"/>
                        <a14:backgroundMark x1="9389" y1="27430" x2="11475" y2="24767"/>
                        <a14:backgroundMark x1="8122" y1="27430" x2="11252" y2="2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66" y="1798297"/>
            <a:ext cx="2680088" cy="149981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31" name="図 30" descr="座る, テーブル, 探す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8D31DA72-76AC-2366-CF62-D9FBDC6B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31" b="91667" l="9905" r="89857">
                        <a14:foregroundMark x1="22076" y1="33475" x2="27685" y2="39266"/>
                        <a14:foregroundMark x1="48687" y1="39831" x2="41766" y2="39266"/>
                        <a14:foregroundMark x1="31384" y1="49576" x2="35442" y2="48729"/>
                        <a14:foregroundMark x1="39737" y1="57486" x2="42005" y2="59322"/>
                        <a14:foregroundMark x1="24702" y1="7486" x2="28759" y2="7486"/>
                        <a14:foregroundMark x1="54057" y1="88701" x2="62172" y2="91667"/>
                        <a14:foregroundMark x1="62172" y1="91667" x2="62530" y2="91667"/>
                        <a14:foregroundMark x1="26014" y1="3531" x2="28998" y2="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03" y="2367833"/>
            <a:ext cx="2279783" cy="1926118"/>
          </a:xfrm>
          <a:prstGeom prst="rect">
            <a:avLst/>
          </a:prstGeom>
          <a:effectLst>
            <a:glow rad="228600">
              <a:srgbClr val="C00000">
                <a:alpha val="40000"/>
              </a:srgbClr>
            </a:glow>
          </a:effectLst>
        </p:spPr>
      </p:pic>
      <p:pic>
        <p:nvPicPr>
          <p:cNvPr id="33" name="図 32" descr="プールの中で椅子に座っている&#10;&#10;中程度の精度で自動的に生成された説明">
            <a:extLst>
              <a:ext uri="{FF2B5EF4-FFF2-40B4-BE49-F238E27FC236}">
                <a16:creationId xmlns:a16="http://schemas.microsoft.com/office/drawing/2014/main" id="{AA596199-3142-AF7E-C37A-3DA0119FE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24" b="93257" l="9992" r="89927">
                        <a14:foregroundMark x1="61483" y1="92494" x2="68332" y2="93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3" y="2965653"/>
            <a:ext cx="3286125" cy="208130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5488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460742"/>
            <a:ext cx="6454308" cy="7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1FE6FE10-FFC9-47D5-A0DF-35AA5D3D78D7}"/>
              </a:ext>
            </a:extLst>
          </p:cNvPr>
          <p:cNvSpPr/>
          <p:nvPr/>
        </p:nvSpPr>
        <p:spPr>
          <a:xfrm>
            <a:off x="241768" y="2745601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342459" y="3194025"/>
            <a:ext cx="4117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チームリーダー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/>
              <a:t>マネジメントを中心に行うのは今回が初めてでしたが、ちゃんとメンバーに仕事を任せてゲームを完成に導けたかなと思います。</a:t>
            </a:r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8DBA470-0F64-4C3D-91FD-E647CFF608F4}"/>
              </a:ext>
            </a:extLst>
          </p:cNvPr>
          <p:cNvSpPr/>
          <p:nvPr/>
        </p:nvSpPr>
        <p:spPr>
          <a:xfrm>
            <a:off x="4769738" y="4957550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FF4C8B64-B25F-4DCB-94F6-34E30459ED73}"/>
              </a:ext>
            </a:extLst>
          </p:cNvPr>
          <p:cNvSpPr/>
          <p:nvPr/>
        </p:nvSpPr>
        <p:spPr>
          <a:xfrm>
            <a:off x="244912" y="73139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小原 立暉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84541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石原 颯馬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41027" y="693283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大野 祥平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0CBD54-9E20-EDFC-EFAC-730DA9F652EB}"/>
              </a:ext>
            </a:extLst>
          </p:cNvPr>
          <p:cNvSpPr txBox="1"/>
          <p:nvPr/>
        </p:nvSpPr>
        <p:spPr>
          <a:xfrm>
            <a:off x="109535" y="5252413"/>
            <a:ext cx="4896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サブプログラマ 兼 ブース建築担当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/>
              <a:t>プログラムは主にアウトゲーム中心。</a:t>
            </a:r>
            <a:endParaRPr lang="en-US" altLang="ja-JP" sz="2000" b="1" dirty="0"/>
          </a:p>
          <a:p>
            <a:r>
              <a:rPr lang="ja-JP" altLang="en-US" sz="2000" b="1" dirty="0"/>
              <a:t>特にモード選択画面やオプションを担当。</a:t>
            </a:r>
            <a:endParaRPr lang="en-US" altLang="ja-JP" sz="2000" b="1" dirty="0"/>
          </a:p>
          <a:p>
            <a:r>
              <a:rPr kumimoji="1" lang="ja-JP" altLang="en-US" sz="2000" b="1" dirty="0"/>
              <a:t>ブースは看板やかまくらの建築を担当。</a:t>
            </a:r>
            <a:endParaRPr kumimoji="1" lang="en-US" altLang="ja-JP" sz="2000" b="1" dirty="0"/>
          </a:p>
          <a:p>
            <a:r>
              <a:rPr lang="ja-JP" altLang="en-US" sz="2000" b="1" dirty="0"/>
              <a:t>鎌倉の色をもう少し白くても良かったと思っています。</a:t>
            </a:r>
            <a:endParaRPr kumimoji="1" lang="ja-JP" altLang="en-US" sz="2000" b="1" dirty="0"/>
          </a:p>
        </p:txBody>
      </p:sp>
      <p:pic>
        <p:nvPicPr>
          <p:cNvPr id="3" name="図 2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0EE60A38-F9DE-1F9B-4A56-6D92564B9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121" r="27061" b="67703"/>
          <a:stretch/>
        </p:blipFill>
        <p:spPr>
          <a:xfrm>
            <a:off x="241766" y="2745601"/>
            <a:ext cx="1926336" cy="1660634"/>
          </a:xfrm>
          <a:prstGeom prst="hexagon">
            <a:avLst/>
          </a:prstGeom>
        </p:spPr>
      </p:pic>
      <p:pic>
        <p:nvPicPr>
          <p:cNvPr id="6" name="図 5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8B298F0-0D8E-DAE9-172B-E26F10DD9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3153" r="29214" b="38624"/>
          <a:stretch/>
        </p:blipFill>
        <p:spPr>
          <a:xfrm>
            <a:off x="4769738" y="5016108"/>
            <a:ext cx="1926336" cy="1604835"/>
          </a:xfrm>
          <a:prstGeom prst="hexagon">
            <a:avLst/>
          </a:prstGeom>
        </p:spPr>
      </p:pic>
      <p:pic>
        <p:nvPicPr>
          <p:cNvPr id="8" name="図 7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A69579CE-644C-5418-64D3-F86012DD0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9" t="1346" r="12245" b="43220"/>
          <a:stretch/>
        </p:blipFill>
        <p:spPr>
          <a:xfrm flipH="1">
            <a:off x="244912" y="7313958"/>
            <a:ext cx="1926336" cy="1660634"/>
          </a:xfrm>
          <a:prstGeom prst="hexagon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BCA83-11AF-BCB6-0486-AEE3878A4D79}"/>
              </a:ext>
            </a:extLst>
          </p:cNvPr>
          <p:cNvSpPr txBox="1"/>
          <p:nvPr/>
        </p:nvSpPr>
        <p:spPr>
          <a:xfrm>
            <a:off x="2244702" y="7326134"/>
            <a:ext cx="4616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デバッグ・サウンド担当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/>
              <a:t>バグが起こると報告をしていました。今回のゲームは遊ぶモードが</a:t>
            </a:r>
            <a:r>
              <a:rPr lang="en-US" altLang="ja-JP" sz="2000" b="1" dirty="0"/>
              <a:t>2</a:t>
            </a:r>
            <a:r>
              <a:rPr lang="ja-JP" altLang="en-US" sz="2000" b="1" dirty="0"/>
              <a:t>つあり、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人モードは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人で、マルチモードは、人を呼んでデバッグをしました。他にも</a:t>
            </a:r>
            <a:r>
              <a:rPr lang="en-US" altLang="ja-JP" sz="2000" b="1" dirty="0"/>
              <a:t>BGM</a:t>
            </a:r>
            <a:r>
              <a:rPr lang="ja-JP" altLang="en-US" sz="2000" b="1" dirty="0"/>
              <a:t>、</a:t>
            </a:r>
            <a:r>
              <a:rPr lang="en-US" altLang="ja-JP" sz="2000" b="1" dirty="0"/>
              <a:t>SE</a:t>
            </a:r>
            <a:r>
              <a:rPr lang="ja-JP" altLang="en-US" sz="2000" b="1" dirty="0"/>
              <a:t>を探したり、ブースの展示物の制作をしました。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803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角形 23">
            <a:extLst>
              <a:ext uri="{FF2B5EF4-FFF2-40B4-BE49-F238E27FC236}">
                <a16:creationId xmlns:a16="http://schemas.microsoft.com/office/drawing/2014/main" id="{A4EC534D-4FA4-4DD7-885E-BA9026D488EB}"/>
              </a:ext>
            </a:extLst>
          </p:cNvPr>
          <p:cNvSpPr/>
          <p:nvPr/>
        </p:nvSpPr>
        <p:spPr>
          <a:xfrm>
            <a:off x="4789630" y="7950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AC8D05AF-17EF-44CF-98CB-C349CC9CF127}"/>
              </a:ext>
            </a:extLst>
          </p:cNvPr>
          <p:cNvSpPr/>
          <p:nvPr/>
        </p:nvSpPr>
        <p:spPr>
          <a:xfrm>
            <a:off x="151110" y="2736069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2E4A2AB6-D05D-4D87-AE72-F575A8B5E35C}"/>
              </a:ext>
            </a:extLst>
          </p:cNvPr>
          <p:cNvSpPr/>
          <p:nvPr/>
        </p:nvSpPr>
        <p:spPr>
          <a:xfrm>
            <a:off x="4789630" y="4834876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77CFCFC-662C-480F-9EA6-484F8B3E3234}"/>
              </a:ext>
            </a:extLst>
          </p:cNvPr>
          <p:cNvSpPr/>
          <p:nvPr/>
        </p:nvSpPr>
        <p:spPr>
          <a:xfrm>
            <a:off x="151110" y="7210115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151111" y="37736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高山 桃也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125869" y="260188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早川 友貴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151111" y="4549501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堀川 萩大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077446" y="65580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若木 一真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スライド ズーム 39"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916316" y="383184"/>
              <a:ext cx="6856363" cy="9141817"/>
            </p:xfrm>
            <a:graphic>
              <a:graphicData uri="http://schemas.microsoft.com/office/powerpoint/2016/slidezoom">
                <pslz:sldZm>
                  <pslz:sldZmObj sldId="256" cId="188449045">
                    <pslz:zmPr id="{EE0B098F-E8B2-467A-AB93-7FF234F61D7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363" cy="9141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スライド ズーム 39"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916316" y="383184"/>
                <a:ext cx="6856363" cy="9141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6A42B30-F77A-AAAE-FE7A-184AD40346BA}"/>
              </a:ext>
            </a:extLst>
          </p:cNvPr>
          <p:cNvSpPr txBox="1"/>
          <p:nvPr/>
        </p:nvSpPr>
        <p:spPr>
          <a:xfrm>
            <a:off x="2125870" y="2991199"/>
            <a:ext cx="4590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雑用担当　</a:t>
            </a:r>
            <a:r>
              <a:rPr lang="ja-JP" altLang="en-US" sz="2000" b="1" dirty="0"/>
              <a:t>プログラムでは、スコア等の</a:t>
            </a:r>
            <a:r>
              <a:rPr lang="en-US" altLang="ja-JP" sz="2000" b="1" dirty="0"/>
              <a:t>UI</a:t>
            </a:r>
            <a:r>
              <a:rPr lang="ja-JP" altLang="en-US" sz="2000" b="1" dirty="0"/>
              <a:t>の動きを担当しました。人手が足りないところを転々としながら制作していました。</a:t>
            </a:r>
            <a:r>
              <a:rPr kumimoji="1" lang="ja-JP" altLang="en-US" sz="2000" b="1" dirty="0"/>
              <a:t>発表会でいいリアクションをもらえて嬉しかったです。</a:t>
            </a:r>
            <a:endParaRPr kumimoji="1" lang="en-US" altLang="ja-JP" sz="20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7969-8CFC-4B82-B6B6-5FC4EC09F7EF}"/>
              </a:ext>
            </a:extLst>
          </p:cNvPr>
          <p:cNvSpPr txBox="1"/>
          <p:nvPr/>
        </p:nvSpPr>
        <p:spPr>
          <a:xfrm>
            <a:off x="69791" y="4952442"/>
            <a:ext cx="4590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エフェクト担当　</a:t>
            </a:r>
            <a:r>
              <a:rPr kumimoji="1" lang="ja-JP" altLang="en-US" sz="2000" b="1" dirty="0"/>
              <a:t>波が漂流物に当たる時、モード選択の地吹雪等細かい演出作成。ブース制作は、折り紙やジオラマ等でゲーム</a:t>
            </a:r>
            <a:r>
              <a:rPr lang="ja-JP" altLang="en-US" sz="2000" b="1" dirty="0"/>
              <a:t>を</a:t>
            </a:r>
            <a:r>
              <a:rPr kumimoji="1" lang="ja-JP" altLang="en-US" sz="2000" b="1" dirty="0"/>
              <a:t>再現。紙を繋げて巨大ペンギン</a:t>
            </a:r>
            <a:r>
              <a:rPr lang="ja-JP" altLang="en-US" sz="2000" b="1" dirty="0"/>
              <a:t>を作成。</a:t>
            </a:r>
            <a:r>
              <a:rPr kumimoji="1" lang="ja-JP" altLang="en-US" sz="2000" b="1" dirty="0"/>
              <a:t>終始楽しく制作出来てよかった。</a:t>
            </a:r>
            <a:endParaRPr kumimoji="1" lang="en-US" altLang="ja-JP" sz="2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A77C5-D942-217E-BBE2-8B4F4B2CC005}"/>
              </a:ext>
            </a:extLst>
          </p:cNvPr>
          <p:cNvSpPr txBox="1"/>
          <p:nvPr/>
        </p:nvSpPr>
        <p:spPr>
          <a:xfrm>
            <a:off x="2014141" y="6998739"/>
            <a:ext cx="47341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モデル制作・海流、</a:t>
            </a:r>
            <a:r>
              <a:rPr lang="en-US" altLang="ja-JP" sz="2000" b="1" dirty="0">
                <a:solidFill>
                  <a:srgbClr val="FF0000"/>
                </a:solidFill>
              </a:rPr>
              <a:t>UI</a:t>
            </a:r>
            <a:r>
              <a:rPr lang="ja-JP" altLang="en-US" sz="2000" b="1" dirty="0">
                <a:solidFill>
                  <a:srgbClr val="FF0000"/>
                </a:solidFill>
              </a:rPr>
              <a:t>プログラム担当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/>
              <a:t>今回チーム制作で初めてプログラムを触りました。今迄はモデル、</a:t>
            </a:r>
            <a:r>
              <a:rPr kumimoji="1" lang="en-US" altLang="ja-JP" sz="2000" b="1" dirty="0"/>
              <a:t>UI</a:t>
            </a:r>
            <a:r>
              <a:rPr kumimoji="1" lang="ja-JP" altLang="en-US" sz="2000" b="1" dirty="0"/>
              <a:t>等を担当してたので、今回もそうかと思いきやプログラムを任され驚きました。水着ペンギンの水着と、パイロットペンギンの銃をとても拘りました。特に銃は３時間かけて作った力作です。</a:t>
            </a:r>
            <a:endParaRPr kumimoji="1" lang="en-US" altLang="ja-JP" sz="2000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112629" y="771537"/>
            <a:ext cx="4795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メインプログラム担当　</a:t>
            </a:r>
            <a:r>
              <a:rPr kumimoji="1" lang="ja-JP" altLang="en-US" sz="2000" b="1" dirty="0"/>
              <a:t>今回の制作はリーダーがスケジュール管理やメンバーの様子に気を配ってくれて、動きやすかったです。</a:t>
            </a:r>
            <a:r>
              <a:rPr lang="ja-JP" altLang="en-US" sz="2000" b="1" dirty="0"/>
              <a:t>削った仕様はあれど、必要なものを動かし、発表会で色んな人の楽しむ姿を見れて嬉しかったです。</a:t>
            </a:r>
            <a:endParaRPr kumimoji="1" lang="en-US" altLang="ja-JP" sz="2000" b="1" dirty="0"/>
          </a:p>
        </p:txBody>
      </p:sp>
      <p:pic>
        <p:nvPicPr>
          <p:cNvPr id="5" name="図 4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96A4CD88-0098-803A-7B41-8724FF913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22" t="23561" r="22838" b="35163"/>
          <a:stretch/>
        </p:blipFill>
        <p:spPr>
          <a:xfrm>
            <a:off x="4789630" y="818025"/>
            <a:ext cx="1926336" cy="1660634"/>
          </a:xfrm>
          <a:prstGeom prst="hexagon">
            <a:avLst/>
          </a:prstGeom>
        </p:spPr>
      </p:pic>
      <p:pic>
        <p:nvPicPr>
          <p:cNvPr id="6" name="図 5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C097BE93-5342-9536-0E56-312BB70EB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-49" r="23716" b="64483"/>
          <a:stretch/>
        </p:blipFill>
        <p:spPr>
          <a:xfrm flipH="1">
            <a:off x="156081" y="2746715"/>
            <a:ext cx="1926336" cy="1660635"/>
          </a:xfrm>
          <a:prstGeom prst="hexagon">
            <a:avLst/>
          </a:prstGeom>
        </p:spPr>
      </p:pic>
      <p:pic>
        <p:nvPicPr>
          <p:cNvPr id="7" name="図 6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A56A3925-23DC-A8D6-28A8-0882A73161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1676" r="13209" b="43408"/>
          <a:stretch/>
        </p:blipFill>
        <p:spPr>
          <a:xfrm>
            <a:off x="4821972" y="4843672"/>
            <a:ext cx="1926336" cy="1660635"/>
          </a:xfrm>
          <a:prstGeom prst="hexagon">
            <a:avLst/>
          </a:prstGeom>
          <a:effectLst/>
        </p:spPr>
      </p:pic>
      <p:pic>
        <p:nvPicPr>
          <p:cNvPr id="8" name="図 7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6F2DBDE5-47EC-3BE5-48CA-DF4C16CC2A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644" r="10314" b="47598"/>
          <a:stretch/>
        </p:blipFill>
        <p:spPr>
          <a:xfrm>
            <a:off x="156081" y="7211240"/>
            <a:ext cx="1926336" cy="1660635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262045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26090" y="4556759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5869FDC-AD34-4039-B8D0-CC29039D6830}"/>
              </a:ext>
            </a:extLst>
          </p:cNvPr>
          <p:cNvSpPr txBox="1"/>
          <p:nvPr/>
        </p:nvSpPr>
        <p:spPr>
          <a:xfrm>
            <a:off x="600866" y="128655"/>
            <a:ext cx="585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0353EF1-1C1A-447F-B68D-E59E3244F6B9}"/>
              </a:ext>
            </a:extLst>
          </p:cNvPr>
          <p:cNvSpPr txBox="1"/>
          <p:nvPr/>
        </p:nvSpPr>
        <p:spPr>
          <a:xfrm>
            <a:off x="-217707" y="7636063"/>
            <a:ext cx="7293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そのため変更する部分が少なく、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</p:spTree>
    <p:extLst>
      <p:ext uri="{BB962C8B-B14F-4D97-AF65-F5344CB8AC3E}">
        <p14:creationId xmlns:p14="http://schemas.microsoft.com/office/powerpoint/2010/main" val="353689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244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715C6A5-6BBB-4BF6-A816-7A06445F0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23">
            <a:off x="-313653" y="4812694"/>
            <a:ext cx="2965875" cy="1285213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F27CC5B-AA65-449C-8947-BF022FF9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857">
            <a:off x="2050917" y="4718361"/>
            <a:ext cx="3246606" cy="1409147"/>
          </a:xfrm>
          <a:prstGeom prst="rect">
            <a:avLst/>
          </a:prstGeom>
          <a:effectLst>
            <a:glow rad="50800">
              <a:srgbClr val="00B0F0">
                <a:alpha val="80000"/>
              </a:srgbClr>
            </a:glow>
          </a:effectLst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2799383" y="450049"/>
            <a:ext cx="4324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445129" y="6064360"/>
            <a:ext cx="711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</a:t>
            </a:r>
            <a:r>
              <a:rPr kumimoji="1" lang="ja-JP" altLang="en-US" sz="36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、</a:t>
            </a:r>
            <a:r>
              <a:rPr kumimoji="1" lang="ja-JP" altLang="en-US" sz="36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するステージ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6" y="4250030"/>
            <a:ext cx="538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実は最初はすごく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77800">
                    <a:srgbClr val="FF0000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怖かった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モデルを可愛く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FCA34A2-87A3-4DC0-801C-5EC531EA9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5" y="7185390"/>
            <a:ext cx="2719549" cy="152974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8FF44AC-9C19-416F-BD92-22E506E3A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6969"/>
            <a:ext cx="2719549" cy="152974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C561ECF-EB94-4AD4-B0A7-47BBEB1D0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60" y="7244280"/>
            <a:ext cx="2366665" cy="133124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A82E8BF-2122-4EEA-91CB-9B8121CFCD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8346969"/>
            <a:ext cx="2719549" cy="1529746"/>
          </a:xfrm>
          <a:prstGeom prst="rect">
            <a:avLst/>
          </a:prstGeom>
        </p:spPr>
      </p:pic>
      <p:sp>
        <p:nvSpPr>
          <p:cNvPr id="31" name="円: 塗りつぶしなし 30">
            <a:extLst>
              <a:ext uri="{FF2B5EF4-FFF2-40B4-BE49-F238E27FC236}">
                <a16:creationId xmlns:a16="http://schemas.microsoft.com/office/drawing/2014/main" id="{BB25C134-5072-4AD0-AB80-35479A4F41C1}"/>
              </a:ext>
            </a:extLst>
          </p:cNvPr>
          <p:cNvSpPr/>
          <p:nvPr/>
        </p:nvSpPr>
        <p:spPr>
          <a:xfrm>
            <a:off x="635905" y="8548873"/>
            <a:ext cx="1011666" cy="964711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円: 塗りつぶしなし 31">
            <a:extLst>
              <a:ext uri="{FF2B5EF4-FFF2-40B4-BE49-F238E27FC236}">
                <a16:creationId xmlns:a16="http://schemas.microsoft.com/office/drawing/2014/main" id="{CE0F035A-479A-4297-ABD2-D4C0325BEE87}"/>
              </a:ext>
            </a:extLst>
          </p:cNvPr>
          <p:cNvSpPr/>
          <p:nvPr/>
        </p:nvSpPr>
        <p:spPr>
          <a:xfrm>
            <a:off x="2125537" y="741468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0" y="6674491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</a:t>
            </a:r>
            <a:r>
              <a:rPr kumimoji="1" lang="ja-JP" altLang="en-US" sz="28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が流れる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17000">
                      <a:srgbClr val="FFC000"/>
                    </a:gs>
                    <a:gs pos="100000">
                      <a:srgbClr val="7030A0"/>
                    </a:gs>
                    <a:gs pos="85000">
                      <a:srgbClr val="00B0F0"/>
                    </a:gs>
                    <a:gs pos="68000">
                      <a:srgbClr val="00B050"/>
                    </a:gs>
                    <a:gs pos="51000">
                      <a:srgbClr val="92D050"/>
                    </a:gs>
                    <a:gs pos="34000">
                      <a:srgbClr val="FFFF00"/>
                    </a:gs>
                  </a:gsLst>
                  <a:lin ang="5400000" scaled="1"/>
                </a:gra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変化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するように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86D6B1F5-FA83-41AB-8AC2-C02798362BD1}"/>
              </a:ext>
            </a:extLst>
          </p:cNvPr>
          <p:cNvSpPr/>
          <p:nvPr/>
        </p:nvSpPr>
        <p:spPr>
          <a:xfrm rot="8194020">
            <a:off x="1460395" y="8262481"/>
            <a:ext cx="732608" cy="2238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4" name="円: 塗りつぶしなし 33">
            <a:extLst>
              <a:ext uri="{FF2B5EF4-FFF2-40B4-BE49-F238E27FC236}">
                <a16:creationId xmlns:a16="http://schemas.microsoft.com/office/drawing/2014/main" id="{2D12C0EC-F57C-4D97-808F-49D1AAD6BEB0}"/>
              </a:ext>
            </a:extLst>
          </p:cNvPr>
          <p:cNvSpPr/>
          <p:nvPr/>
        </p:nvSpPr>
        <p:spPr>
          <a:xfrm>
            <a:off x="5715915" y="7277110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円: 塗りつぶしなし 34">
            <a:extLst>
              <a:ext uri="{FF2B5EF4-FFF2-40B4-BE49-F238E27FC236}">
                <a16:creationId xmlns:a16="http://schemas.microsoft.com/office/drawing/2014/main" id="{9C725018-B0C9-4F96-A48E-47B422E7E0E0}"/>
              </a:ext>
            </a:extLst>
          </p:cNvPr>
          <p:cNvSpPr/>
          <p:nvPr/>
        </p:nvSpPr>
        <p:spPr>
          <a:xfrm>
            <a:off x="4855336" y="8456482"/>
            <a:ext cx="807100" cy="769640"/>
          </a:xfrm>
          <a:prstGeom prst="donut">
            <a:avLst>
              <a:gd name="adj" fmla="val 86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F7E52DA3-2213-494C-8F73-FBF38BFF0D66}"/>
              </a:ext>
            </a:extLst>
          </p:cNvPr>
          <p:cNvSpPr/>
          <p:nvPr/>
        </p:nvSpPr>
        <p:spPr>
          <a:xfrm rot="7642742">
            <a:off x="5364000" y="8146796"/>
            <a:ext cx="560931" cy="134388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897CE41-038C-4BA6-829C-DB9080DDFA24}"/>
              </a:ext>
            </a:extLst>
          </p:cNvPr>
          <p:cNvSpPr/>
          <p:nvPr/>
        </p:nvSpPr>
        <p:spPr>
          <a:xfrm>
            <a:off x="2033753" y="8681629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陸の増減</a:t>
            </a:r>
            <a:endParaRPr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3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70" y="134065"/>
            <a:ext cx="3191567" cy="185028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2054682" y="4676794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83632" y="4467554"/>
            <a:ext cx="1636831" cy="139378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3270424" y="4459668"/>
            <a:ext cx="3382199" cy="16267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27436">
            <a:off x="3519305" y="5405126"/>
            <a:ext cx="893385" cy="426577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1" y="2619122"/>
            <a:ext cx="2707266" cy="145515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6811DEEC-1EDD-4C0F-943C-D2B185B790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r="16784"/>
          <a:stretch/>
        </p:blipFill>
        <p:spPr>
          <a:xfrm>
            <a:off x="78398" y="1552552"/>
            <a:ext cx="2406793" cy="181155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514639" y="3938358"/>
            <a:ext cx="2373935" cy="1328484"/>
          </a:xfrm>
          <a:prstGeom prst="rect">
            <a:avLst/>
          </a:prstGeom>
          <a:effectLst>
            <a:glow rad="63500">
              <a:srgbClr val="00B05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>
            <a:off x="1026189" y="1783189"/>
            <a:ext cx="5262979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マルチプレイ実装！</a:t>
            </a:r>
            <a:endParaRPr kumimoji="1" lang="ja-JP" altLang="en-US" sz="44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270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90846" y="4002670"/>
            <a:ext cx="4801314" cy="707886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143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海流の向きの伝え方</a:t>
            </a:r>
            <a:endParaRPr kumimoji="1" lang="ja-JP" altLang="en-US" sz="40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143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59385" y="6114384"/>
            <a:ext cx="290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だけの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シンプルな</a:t>
            </a:r>
            <a:r>
              <a:rPr kumimoji="1" lang="en-US" altLang="ja-JP" sz="24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endParaRPr kumimoji="1" lang="en-US" altLang="ja-JP" sz="2400" dirty="0">
              <a:ln>
                <a:solidFill>
                  <a:srgbClr val="FFFF00"/>
                </a:solidFill>
              </a:ln>
              <a:solidFill>
                <a:srgbClr val="FFC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3465939" y="6102553"/>
            <a:ext cx="286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波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を実装して流れている海流を更に分かりやすく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4340785" y="2648213"/>
            <a:ext cx="2602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まだまだバグだらけだったが勝敗や引き分けなどのゲームループは完成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162029" y="7478384"/>
            <a:ext cx="2759236" cy="213884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462286" y="7272596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>
            <a:off x="-19350" y="7272596"/>
            <a:ext cx="2441694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  <a:endParaRPr kumimoji="1" lang="ja-JP" altLang="en-US" sz="4400" dirty="0">
              <a:ln w="6600">
                <a:noFill/>
                <a:prstDash val="solid"/>
              </a:ln>
              <a:solidFill>
                <a:srgbClr val="FFFF00"/>
              </a:solidFill>
              <a:effectLst>
                <a:glow rad="1016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127436">
            <a:off x="411410" y="5584711"/>
            <a:ext cx="620420" cy="382529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8693718">
            <a:off x="2533096" y="7636463"/>
            <a:ext cx="887082" cy="427031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4090350" y="8368719"/>
            <a:ext cx="2222548" cy="150508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3056765" y="8586030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D9CD971-D440-4408-99F0-BDD212239C53}"/>
              </a:ext>
            </a:extLst>
          </p:cNvPr>
          <p:cNvSpPr txBox="1"/>
          <p:nvPr/>
        </p:nvSpPr>
        <p:spPr>
          <a:xfrm>
            <a:off x="2719890" y="59312"/>
            <a:ext cx="314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ロビー画面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056598" y="7164626"/>
            <a:ext cx="2345520" cy="2003201"/>
          </a:xfrm>
          <a:prstGeom prst="rect">
            <a:avLst/>
          </a:prstGeom>
          <a:effectLst>
            <a:glow rad="38100">
              <a:srgbClr val="00B0F0"/>
            </a:glow>
          </a:effec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E271C20-4B7F-4ECE-9263-904624FBF265}"/>
              </a:ext>
            </a:extLst>
          </p:cNvPr>
          <p:cNvGrpSpPr/>
          <p:nvPr/>
        </p:nvGrpSpPr>
        <p:grpSpPr>
          <a:xfrm>
            <a:off x="-33163" y="204000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図 31" descr="図形&#10;&#10;自動的に生成された説明">
              <a:extLst>
                <a:ext uri="{FF2B5EF4-FFF2-40B4-BE49-F238E27FC236}">
                  <a16:creationId xmlns:a16="http://schemas.microsoft.com/office/drawing/2014/main" id="{E6C55FBF-22C0-4438-A634-6CF03829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34" name="図 33" descr="図形&#10;&#10;自動的に生成された説明">
              <a:extLst>
                <a:ext uri="{FF2B5EF4-FFF2-40B4-BE49-F238E27FC236}">
                  <a16:creationId xmlns:a16="http://schemas.microsoft.com/office/drawing/2014/main" id="{0BED50B9-1BFC-4FE5-B587-8B9FE5F1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DCB6FD-F89D-41FB-B005-2473CBF548E4}"/>
              </a:ext>
            </a:extLst>
          </p:cNvPr>
          <p:cNvSpPr txBox="1"/>
          <p:nvPr/>
        </p:nvSpPr>
        <p:spPr>
          <a:xfrm>
            <a:off x="305584" y="407623"/>
            <a:ext cx="22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屋内, 座る, 暗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47F9541-ACA7-E3FF-AB37-20261DC46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35"/>
          <a:stretch/>
        </p:blipFill>
        <p:spPr>
          <a:xfrm>
            <a:off x="2130983" y="1840408"/>
            <a:ext cx="1659391" cy="1648498"/>
          </a:xfrm>
          <a:prstGeom prst="rect">
            <a:avLst/>
          </a:prstGeom>
        </p:spPr>
      </p:pic>
      <p:pic>
        <p:nvPicPr>
          <p:cNvPr id="6" name="図 5" descr="屋内, 座る, 暗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FF4BD8A-6E6B-0F18-D860-1219601B7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2" r="82162" b="6877"/>
          <a:stretch/>
        </p:blipFill>
        <p:spPr>
          <a:xfrm>
            <a:off x="1460384" y="2333251"/>
            <a:ext cx="821986" cy="817489"/>
          </a:xfrm>
          <a:prstGeom prst="rect">
            <a:avLst/>
          </a:prstGeom>
        </p:spPr>
      </p:pic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34048113-1227-CFBD-6B34-A23551452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2" y="1221799"/>
            <a:ext cx="3710907" cy="574754"/>
          </a:xfrm>
          <a:prstGeom prst="rect">
            <a:avLst/>
          </a:prstGeom>
        </p:spPr>
      </p:pic>
      <p:pic>
        <p:nvPicPr>
          <p:cNvPr id="21" name="図 20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E5402E4B-FD15-B10B-C876-5EE728429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85" y="1271227"/>
            <a:ext cx="432524" cy="47899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0E6C13-451A-F84E-2098-00788BAC94D1}"/>
              </a:ext>
            </a:extLst>
          </p:cNvPr>
          <p:cNvSpPr txBox="1"/>
          <p:nvPr/>
        </p:nvSpPr>
        <p:spPr>
          <a:xfrm>
            <a:off x="2931208" y="131206"/>
            <a:ext cx="3890809" cy="646331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オプション実装！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C86B24F-B516-E9D9-DF54-C001332E3410}"/>
              </a:ext>
            </a:extLst>
          </p:cNvPr>
          <p:cNvSpPr txBox="1"/>
          <p:nvPr/>
        </p:nvSpPr>
        <p:spPr>
          <a:xfrm>
            <a:off x="3934601" y="990599"/>
            <a:ext cx="2864887" cy="892552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世界観に合わせた</a:t>
            </a:r>
            <a:endParaRPr kumimoji="1" lang="en-US" altLang="ja-JP" sz="2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kumimoji="1" lang="ja-JP" altLang="en-US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デザイン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322EE4-902F-5693-31F4-9FAF47B99B23}"/>
              </a:ext>
            </a:extLst>
          </p:cNvPr>
          <p:cNvSpPr txBox="1"/>
          <p:nvPr/>
        </p:nvSpPr>
        <p:spPr>
          <a:xfrm>
            <a:off x="16697" y="1767695"/>
            <a:ext cx="3199915" cy="892552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ペンギンを活用した</a:t>
            </a:r>
            <a:endParaRPr kumimoji="1" lang="en-US" altLang="ja-JP" sz="2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状態表示</a:t>
            </a:r>
            <a:endParaRPr kumimoji="1" lang="en-US" altLang="ja-JP" sz="2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D9FABFC-C7FE-3D88-E90B-D9EE95D07E9A}"/>
              </a:ext>
            </a:extLst>
          </p:cNvPr>
          <p:cNvSpPr txBox="1"/>
          <p:nvPr/>
        </p:nvSpPr>
        <p:spPr>
          <a:xfrm>
            <a:off x="4968980" y="3132501"/>
            <a:ext cx="1524776" cy="369332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かわいい</a:t>
            </a:r>
            <a:endParaRPr kumimoji="1" lang="en-US" altLang="ja-JP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9" name="図 28" descr="ロゴ&#10;&#10;低い精度で自動的に生成された説明">
            <a:extLst>
              <a:ext uri="{FF2B5EF4-FFF2-40B4-BE49-F238E27FC236}">
                <a16:creationId xmlns:a16="http://schemas.microsoft.com/office/drawing/2014/main" id="{38EC0260-CD38-C3C8-8588-1FF018034A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54" y="2050179"/>
            <a:ext cx="1220091" cy="1220091"/>
          </a:xfrm>
          <a:prstGeom prst="rect">
            <a:avLst/>
          </a:prstGeom>
        </p:spPr>
      </p:pic>
      <p:pic>
        <p:nvPicPr>
          <p:cNvPr id="31" name="図 30" descr="水鳥, スポーツゲーム, 挿絵 が含まれている画像&#10;&#10;自動的に生成された説明">
            <a:extLst>
              <a:ext uri="{FF2B5EF4-FFF2-40B4-BE49-F238E27FC236}">
                <a16:creationId xmlns:a16="http://schemas.microsoft.com/office/drawing/2014/main" id="{ECD623AB-E2DC-6C78-0006-A67AAAA45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 r="79215" b="29204"/>
          <a:stretch/>
        </p:blipFill>
        <p:spPr>
          <a:xfrm>
            <a:off x="3254180" y="2691461"/>
            <a:ext cx="882415" cy="642552"/>
          </a:xfrm>
          <a:prstGeom prst="rect">
            <a:avLst/>
          </a:prstGeom>
        </p:spPr>
      </p:pic>
      <p:pic>
        <p:nvPicPr>
          <p:cNvPr id="32" name="図 31" descr="水鳥, スポーツゲーム, 挿絵 が含まれている画像&#10;&#10;自動的に生成された説明">
            <a:extLst>
              <a:ext uri="{FF2B5EF4-FFF2-40B4-BE49-F238E27FC236}">
                <a16:creationId xmlns:a16="http://schemas.microsoft.com/office/drawing/2014/main" id="{0301B1B4-BA96-20EF-9C8C-36C5881195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7" t="7981" b="9977"/>
          <a:stretch/>
        </p:blipFill>
        <p:spPr>
          <a:xfrm>
            <a:off x="3776963" y="2147699"/>
            <a:ext cx="1318669" cy="1082581"/>
          </a:xfrm>
          <a:prstGeom prst="rect">
            <a:avLst/>
          </a:prstGeom>
        </p:spPr>
      </p:pic>
      <p:pic>
        <p:nvPicPr>
          <p:cNvPr id="34" name="図 33" descr="座る, 小さい, 水鳥, 鳥 が含まれている画像&#10;&#10;自動的に生成された説明">
            <a:extLst>
              <a:ext uri="{FF2B5EF4-FFF2-40B4-BE49-F238E27FC236}">
                <a16:creationId xmlns:a16="http://schemas.microsoft.com/office/drawing/2014/main" id="{F3DC7414-FFFC-FE9C-FC1B-101BE41CC7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94" y="1796553"/>
            <a:ext cx="967298" cy="96729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ECBB6F2-6124-B3B9-F50D-AF5EFCEE2AC7}"/>
              </a:ext>
            </a:extLst>
          </p:cNvPr>
          <p:cNvSpPr txBox="1"/>
          <p:nvPr/>
        </p:nvSpPr>
        <p:spPr>
          <a:xfrm>
            <a:off x="-8243917" y="1796553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F2A2FEE-ECCD-39A9-5644-B7F8F096371B}"/>
              </a:ext>
            </a:extLst>
          </p:cNvPr>
          <p:cNvGrpSpPr>
            <a:grpSpLocks/>
          </p:cNvGrpSpPr>
          <p:nvPr/>
        </p:nvGrpSpPr>
        <p:grpSpPr>
          <a:xfrm>
            <a:off x="-18875" y="32545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8AFFEBE8-2B1B-860A-FB26-B18BD026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7" name="図 6" descr="図形&#10;&#10;自動的に生成された説明">
              <a:extLst>
                <a:ext uri="{FF2B5EF4-FFF2-40B4-BE49-F238E27FC236}">
                  <a16:creationId xmlns:a16="http://schemas.microsoft.com/office/drawing/2014/main" id="{0A261C8C-9950-4145-E396-9DB00895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E1CC3D9-FFBE-E2AD-3445-EE85BFEB278D}"/>
              </a:ext>
            </a:extLst>
          </p:cNvPr>
          <p:cNvSpPr txBox="1">
            <a:spLocks/>
          </p:cNvSpPr>
          <p:nvPr/>
        </p:nvSpPr>
        <p:spPr>
          <a:xfrm>
            <a:off x="-29586" y="219674"/>
            <a:ext cx="2809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マスター版</a:t>
            </a:r>
          </a:p>
        </p:txBody>
      </p:sp>
      <p:pic>
        <p:nvPicPr>
          <p:cNvPr id="9" name="図 8" descr="水, スイミング, プール, ブルー が含まれている画像&#10;&#10;自動的に生成された説明">
            <a:extLst>
              <a:ext uri="{FF2B5EF4-FFF2-40B4-BE49-F238E27FC236}">
                <a16:creationId xmlns:a16="http://schemas.microsoft.com/office/drawing/2014/main" id="{2B60102A-7F26-A428-B78E-FDDA824BE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9" t="14717" r="53300" b="14802"/>
          <a:stretch/>
        </p:blipFill>
        <p:spPr>
          <a:xfrm>
            <a:off x="106311" y="4478455"/>
            <a:ext cx="1295400" cy="1743796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4C0177-E2B2-CB85-5277-C73900603D63}"/>
              </a:ext>
            </a:extLst>
          </p:cNvPr>
          <p:cNvSpPr txBox="1"/>
          <p:nvPr/>
        </p:nvSpPr>
        <p:spPr>
          <a:xfrm>
            <a:off x="919981" y="5653367"/>
            <a:ext cx="587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←敵出現時に足元からエフェクトを出し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海から飛び出てきたような表現にした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055989-70D5-F5F1-AE3A-E2C048409705}"/>
              </a:ext>
            </a:extLst>
          </p:cNvPr>
          <p:cNvSpPr txBox="1"/>
          <p:nvPr/>
        </p:nvSpPr>
        <p:spPr>
          <a:xfrm>
            <a:off x="9508660" y="3834073"/>
            <a:ext cx="63723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マルチプレイ時に氷が出てこない時間が続いたりした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841770-36E0-2746-F18C-76E7A41D5D69}"/>
              </a:ext>
            </a:extLst>
          </p:cNvPr>
          <p:cNvSpPr txBox="1"/>
          <p:nvPr/>
        </p:nvSpPr>
        <p:spPr>
          <a:xfrm>
            <a:off x="10283703" y="2304270"/>
            <a:ext cx="6372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マルチプレイで沼った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84C039-2D4B-8178-0C33-B20DA177D490}"/>
              </a:ext>
            </a:extLst>
          </p:cNvPr>
          <p:cNvSpPr txBox="1"/>
          <p:nvPr/>
        </p:nvSpPr>
        <p:spPr>
          <a:xfrm>
            <a:off x="13092251" y="3073711"/>
            <a:ext cx="6372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最期までバグとのバトル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AF6E13D-0426-C922-2A53-F1A81BC4BD44}"/>
              </a:ext>
            </a:extLst>
          </p:cNvPr>
          <p:cNvSpPr txBox="1"/>
          <p:nvPr/>
        </p:nvSpPr>
        <p:spPr>
          <a:xfrm>
            <a:off x="2183" y="3272215"/>
            <a:ext cx="3416320" cy="646331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海、南極の表現</a:t>
            </a:r>
          </a:p>
        </p:txBody>
      </p:sp>
      <p:pic>
        <p:nvPicPr>
          <p:cNvPr id="18" name="図 1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BEEC5DF-8153-F69E-ED92-E861D67CD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51532" r="23871"/>
          <a:stretch/>
        </p:blipFill>
        <p:spPr>
          <a:xfrm>
            <a:off x="1556784" y="4499300"/>
            <a:ext cx="1027636" cy="953129"/>
          </a:xfrm>
          <a:prstGeom prst="rect">
            <a:avLst/>
          </a:prstGeom>
          <a:ln w="1905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2568FE-B2E9-24BD-6ACC-437EDA6F13E8}"/>
              </a:ext>
            </a:extLst>
          </p:cNvPr>
          <p:cNvSpPr txBox="1"/>
          <p:nvPr/>
        </p:nvSpPr>
        <p:spPr>
          <a:xfrm>
            <a:off x="239327" y="3821019"/>
            <a:ext cx="635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氷と海の表現について一度見直し、先生に確認を取りながら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より南極のゲームっぽい表現を突き詰めた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8BBD4B-9589-337A-A3FF-D51BBB88DE12}"/>
              </a:ext>
            </a:extLst>
          </p:cNvPr>
          <p:cNvSpPr txBox="1"/>
          <p:nvPr/>
        </p:nvSpPr>
        <p:spPr>
          <a:xfrm>
            <a:off x="2452961" y="4479437"/>
            <a:ext cx="5062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←氷の周りに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白いモヤモヤを出して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海に浮いている感じに表現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456773-E85B-2042-2775-23C4B3E11EDF}"/>
              </a:ext>
            </a:extLst>
          </p:cNvPr>
          <p:cNvSpPr txBox="1"/>
          <p:nvPr/>
        </p:nvSpPr>
        <p:spPr>
          <a:xfrm>
            <a:off x="16697" y="6499604"/>
            <a:ext cx="6186309" cy="646331"/>
          </a:xfrm>
          <a:prstGeom prst="rect">
            <a:avLst/>
          </a:prstGeom>
          <a:noFill/>
          <a:effectLst>
            <a:glow rad="101600">
              <a:srgbClr val="FF5C00"/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もっとこだわりたかった箇所</a:t>
            </a:r>
          </a:p>
        </p:txBody>
      </p:sp>
    </p:spTree>
    <p:extLst>
      <p:ext uri="{BB962C8B-B14F-4D97-AF65-F5344CB8AC3E}">
        <p14:creationId xmlns:p14="http://schemas.microsoft.com/office/powerpoint/2010/main" val="264532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1117</Words>
  <Application>Microsoft Office PowerPoint</Application>
  <PresentationFormat>A4 210 x 297 mm</PresentationFormat>
  <Paragraphs>174</Paragraphs>
  <Slides>12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3" baseType="lpstr">
      <vt:lpstr>851チカラヅヨク-かなA</vt:lpstr>
      <vt:lpstr>851チカラヅヨク-かなB</vt:lpstr>
      <vt:lpstr>HGP創英角ｺﾞｼｯｸUB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27</cp:revision>
  <dcterms:created xsi:type="dcterms:W3CDTF">2025-02-03T00:23:10Z</dcterms:created>
  <dcterms:modified xsi:type="dcterms:W3CDTF">2025-02-05T02:19:56Z</dcterms:modified>
</cp:coreProperties>
</file>